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23"/>
  </p:notesMasterIdLst>
  <p:handoutMasterIdLst>
    <p:handoutMasterId r:id="rId24"/>
  </p:handoutMasterIdLst>
  <p:sldIdLst>
    <p:sldId id="295" r:id="rId2"/>
    <p:sldId id="296" r:id="rId3"/>
    <p:sldId id="299" r:id="rId4"/>
    <p:sldId id="298" r:id="rId5"/>
    <p:sldId id="297" r:id="rId6"/>
    <p:sldId id="300" r:id="rId7"/>
    <p:sldId id="301" r:id="rId8"/>
    <p:sldId id="305" r:id="rId9"/>
    <p:sldId id="302" r:id="rId10"/>
    <p:sldId id="304" r:id="rId11"/>
    <p:sldId id="303" r:id="rId12"/>
    <p:sldId id="309" r:id="rId13"/>
    <p:sldId id="308" r:id="rId14"/>
    <p:sldId id="307" r:id="rId15"/>
    <p:sldId id="306" r:id="rId16"/>
    <p:sldId id="312" r:id="rId17"/>
    <p:sldId id="311" r:id="rId18"/>
    <p:sldId id="310" r:id="rId19"/>
    <p:sldId id="315" r:id="rId20"/>
    <p:sldId id="314" r:id="rId21"/>
    <p:sldId id="313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66"/>
    <a:srgbClr val="FFCC00"/>
    <a:srgbClr val="00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94" autoAdjust="0"/>
    <p:restoredTop sz="90920" autoAdjust="0"/>
  </p:normalViewPr>
  <p:slideViewPr>
    <p:cSldViewPr>
      <p:cViewPr varScale="1">
        <p:scale>
          <a:sx n="103" d="100"/>
          <a:sy n="103" d="100"/>
        </p:scale>
        <p:origin x="-185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12"/>
    </p:cViewPr>
  </p:sorterViewPr>
  <p:notesViewPr>
    <p:cSldViewPr>
      <p:cViewPr varScale="1">
        <p:scale>
          <a:sx n="58" d="100"/>
          <a:sy n="58" d="100"/>
        </p:scale>
        <p:origin x="-1764" y="-6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r>
              <a:rPr lang="en-US"/>
              <a:t>IAMSLIC Z39.50 Distributed Library: Introduction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186593C2-8690-4E39-9918-65175ABD0F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909A21EF-5517-4BED-A5E6-B0DBD03ABF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26"/>
          <p:cNvGrpSpPr>
            <a:grpSpLocks/>
          </p:cNvGrpSpPr>
          <p:nvPr/>
        </p:nvGrpSpPr>
        <p:grpSpPr bwMode="auto">
          <a:xfrm>
            <a:off x="-7758113" y="1463675"/>
            <a:ext cx="16902113" cy="10795000"/>
            <a:chOff x="-4887" y="922"/>
            <a:chExt cx="10647" cy="6800"/>
          </a:xfrm>
        </p:grpSpPr>
        <p:sp>
          <p:nvSpPr>
            <p:cNvPr id="5" name="Freeform 1027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PH"/>
            </a:p>
          </p:txBody>
        </p:sp>
        <p:sp>
          <p:nvSpPr>
            <p:cNvPr id="6" name="Arc 1028"/>
            <p:cNvSpPr>
              <a:spLocks/>
            </p:cNvSpPr>
            <p:nvPr/>
          </p:nvSpPr>
          <p:spPr bwMode="auto">
            <a:xfrm>
              <a:off x="-4887" y="922"/>
              <a:ext cx="8474" cy="680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4979 w 43200"/>
                <a:gd name="T3" fmla="*/ 266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-1"/>
                    <a:pt x="23861" y="88"/>
                    <a:pt x="24979" y="265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-1"/>
                    <a:pt x="23861" y="88"/>
                    <a:pt x="24979" y="265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sq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PH"/>
            </a:p>
          </p:txBody>
        </p:sp>
      </p:grpSp>
      <p:sp>
        <p:nvSpPr>
          <p:cNvPr id="20485" name="Rectangle 1029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486" name="Rectangle 103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429000" y="2085975"/>
            <a:ext cx="5638800" cy="1038225"/>
          </a:xfrm>
        </p:spPr>
        <p:txBody>
          <a:bodyPr lIns="92075" rIns="92075"/>
          <a:lstStyle>
            <a:lvl1pPr marL="0" indent="0">
              <a:lnSpc>
                <a:spcPct val="70000"/>
              </a:lnSpc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103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October 2007</a:t>
            </a:r>
          </a:p>
        </p:txBody>
      </p:sp>
      <p:sp>
        <p:nvSpPr>
          <p:cNvPr id="8" name="Rectangle 1032"/>
          <p:cNvSpPr>
            <a:spLocks noGrp="1" noChangeArrowheads="1"/>
          </p:cNvSpPr>
          <p:nvPr>
            <p:ph type="ftr" sz="quarter" idx="11"/>
          </p:nvPr>
        </p:nvSpPr>
        <p:spPr>
          <a:xfrm>
            <a:off x="1295400" y="6365875"/>
            <a:ext cx="4267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IAMSLIC Resource Sharing Committee, 2007</a:t>
            </a:r>
          </a:p>
        </p:txBody>
      </p:sp>
      <p:sp>
        <p:nvSpPr>
          <p:cNvPr id="9" name="Rectangle 103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 smtClean="0">
                <a:latin typeface="+mn-lt"/>
              </a:defRPr>
            </a:lvl2pPr>
          </a:lstStyle>
          <a:p>
            <a:pPr lvl="1">
              <a:defRPr/>
            </a:pPr>
            <a:fld id="{0A89AEBD-D48E-49A1-B844-C4BA262CA01E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October 2007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IAMSLIC Resource Sharing Committee, 2007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 smtClean="0"/>
            </a:lvl2pPr>
          </a:lstStyle>
          <a:p>
            <a:pPr lvl="1">
              <a:defRPr/>
            </a:pPr>
            <a:fld id="{810D105C-6DE7-479D-A686-44D34F6286A3}" type="slidenum">
              <a:rPr lang="en-US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609600"/>
            <a:ext cx="20193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2625" y="609600"/>
            <a:ext cx="5908675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October 2007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IAMSLIC Resource Sharing Committee, 2007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 smtClean="0"/>
            </a:lvl2pPr>
          </a:lstStyle>
          <a:p>
            <a:pPr lvl="1">
              <a:defRPr/>
            </a:pPr>
            <a:fld id="{4DE39719-7BC0-469D-AE8B-2F3987964963}" type="slidenum">
              <a:rPr lang="en-US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October 2007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IAMSLIC Resource Sharing Committee, 2007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 smtClean="0"/>
            </a:lvl2pPr>
          </a:lstStyle>
          <a:p>
            <a:pPr lvl="1">
              <a:defRPr/>
            </a:pPr>
            <a:fld id="{0EF7C694-6D23-45B8-8743-57F70EC8E22E}" type="slidenum">
              <a:rPr lang="en-US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October 2007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IAMSLIC Resource Sharing Committee, 2007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 smtClean="0"/>
            </a:lvl2pPr>
          </a:lstStyle>
          <a:p>
            <a:pPr lvl="1">
              <a:defRPr/>
            </a:pPr>
            <a:fld id="{0FC53781-EB6D-4969-BFF5-72529EDB5CB1}" type="slidenum">
              <a:rPr lang="en-US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26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October 2007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IAMSLIC Resource Sharing Committee, 2007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 smtClean="0"/>
            </a:lvl2pPr>
          </a:lstStyle>
          <a:p>
            <a:pPr lvl="1">
              <a:defRPr/>
            </a:pPr>
            <a:fld id="{92C63021-325D-4519-BA56-88C50D480785}" type="slidenum">
              <a:rPr lang="en-US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October 2007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IAMSLIC Resource Sharing Committee, 2007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 smtClean="0"/>
            </a:lvl2pPr>
          </a:lstStyle>
          <a:p>
            <a:pPr lvl="1">
              <a:defRPr/>
            </a:pPr>
            <a:fld id="{BF88F49D-2766-4341-A608-C20E0D1E3156}" type="slidenum">
              <a:rPr lang="en-US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October 2007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IAMSLIC Resource Sharing Committee, 2007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 smtClean="0"/>
            </a:lvl2pPr>
          </a:lstStyle>
          <a:p>
            <a:pPr lvl="1">
              <a:defRPr/>
            </a:pPr>
            <a:fld id="{D163D46D-6A16-4E17-A391-1C8766446D61}" type="slidenum">
              <a:rPr lang="en-US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October 2007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IAMSLIC Resource Sharing Committee, 2007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 smtClean="0"/>
            </a:lvl2pPr>
          </a:lstStyle>
          <a:p>
            <a:pPr lvl="1">
              <a:defRPr/>
            </a:pPr>
            <a:fld id="{16206FB6-17FA-4CDB-8ACE-3DD22F203CAC}" type="slidenum">
              <a:rPr lang="en-US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October 2007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IAMSLIC Resource Sharing Committee, 2007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 smtClean="0"/>
            </a:lvl2pPr>
          </a:lstStyle>
          <a:p>
            <a:pPr lvl="1">
              <a:defRPr/>
            </a:pPr>
            <a:fld id="{8C278FC0-77A7-4358-8AC4-23B58BAEAB0E}" type="slidenum">
              <a:rPr lang="en-US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PH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October 2007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IAMSLIC Resource Sharing Committee, 2007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 smtClean="0"/>
            </a:lvl2pPr>
          </a:lstStyle>
          <a:p>
            <a:pPr lvl="1">
              <a:defRPr/>
            </a:pPr>
            <a:fld id="{F3EED86E-BB78-4E2D-8425-DC3D0D57E72D}" type="slidenum">
              <a:rPr lang="en-US"/>
              <a:pPr lvl="1"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050"/>
          <p:cNvGrpSpPr>
            <a:grpSpLocks/>
          </p:cNvGrpSpPr>
          <p:nvPr/>
        </p:nvGrpSpPr>
        <p:grpSpPr bwMode="auto">
          <a:xfrm>
            <a:off x="-8405813" y="4763"/>
            <a:ext cx="17538701" cy="13690600"/>
            <a:chOff x="-5295" y="3"/>
            <a:chExt cx="11048" cy="8624"/>
          </a:xfrm>
        </p:grpSpPr>
        <p:sp>
          <p:nvSpPr>
            <p:cNvPr id="19459" name="Freeform 2051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PH"/>
            </a:p>
          </p:txBody>
        </p:sp>
        <p:sp>
          <p:nvSpPr>
            <p:cNvPr id="19460" name="Arc 2052"/>
            <p:cNvSpPr>
              <a:spLocks/>
            </p:cNvSpPr>
            <p:nvPr/>
          </p:nvSpPr>
          <p:spPr bwMode="auto">
            <a:xfrm>
              <a:off x="-5295" y="3"/>
              <a:ext cx="10596" cy="862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sq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PH"/>
            </a:p>
          </p:txBody>
        </p:sp>
      </p:grpSp>
      <p:sp>
        <p:nvSpPr>
          <p:cNvPr id="19461" name="Rectangle 2053"/>
          <p:cNvSpPr>
            <a:spLocks noGrp="1" noChangeArrowheads="1"/>
          </p:cNvSpPr>
          <p:nvPr>
            <p:ph type="title"/>
          </p:nvPr>
        </p:nvSpPr>
        <p:spPr bwMode="auto">
          <a:xfrm>
            <a:off x="682625" y="609600"/>
            <a:ext cx="8080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205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625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463" name="Rectangle 205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215188" y="6442075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r>
              <a:rPr lang="en-US"/>
              <a:t>October 2007</a:t>
            </a:r>
          </a:p>
        </p:txBody>
      </p:sp>
      <p:sp>
        <p:nvSpPr>
          <p:cNvPr id="19464" name="Rectangle 205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625" y="6365875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/>
              <a:t>IAMSLIC Resource Sharing Committee, 2007</a:t>
            </a:r>
          </a:p>
        </p:txBody>
      </p:sp>
      <p:sp>
        <p:nvSpPr>
          <p:cNvPr id="19465" name="Rectangle 205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99313" y="6148388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0" rIns="92075" bIns="0" numCol="1" anchor="b" anchorCtr="0" compatLnSpc="1">
            <a:prstTxWarp prst="textNoShape">
              <a:avLst/>
            </a:prstTxWarp>
          </a:bodyPr>
          <a:lstStyle>
            <a:lvl2pPr lvl="1" algn="r">
              <a:defRPr sz="1400" smtClean="0">
                <a:latin typeface="+mj-lt"/>
              </a:defRPr>
            </a:lvl2pPr>
          </a:lstStyle>
          <a:p>
            <a:pPr lvl="1">
              <a:defRPr/>
            </a:pPr>
            <a:fld id="{5E919BC6-45B1-46E0-9AFC-E88EE1D56513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CCFF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library.csumb.edu/iamslic/ill/liblist.php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steve_watkins@csumb.edu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steve_watkins@csumb.edu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mslic.org/index.php?section=50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library.csumb.edu/iamslic/ill/" TargetMode="External"/><Relationship Id="rId4" Type="http://schemas.openxmlformats.org/officeDocument/2006/relationships/hyperlink" Target="mailto:steve_watkins@csumb.edu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library.csumb.edu/iamslic/unionlist/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1026" name="AutoShape 2" descr="The collection's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pic>
        <p:nvPicPr>
          <p:cNvPr id="6" name="Picture 4" descr="The collection's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50000"/>
              <a:alpha val="85000"/>
            </a:schemeClr>
          </a:solidFill>
          <a:ln>
            <a:solidFill>
              <a:schemeClr val="accent5">
                <a:lumMod val="75000"/>
                <a:alpha val="6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762000" y="2819400"/>
            <a:ext cx="7696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The IAMSLIC Z39.50 Distributed Library:</a:t>
            </a:r>
            <a:br>
              <a:rPr kumimoji="0" lang="en-US" sz="4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 Guide to its Content and Search Features</a:t>
            </a:r>
          </a:p>
        </p:txBody>
      </p:sp>
      <p:pic>
        <p:nvPicPr>
          <p:cNvPr id="655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1066800"/>
            <a:ext cx="6124575" cy="17145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1026" name="AutoShape 2" descr="The collection's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pic>
        <p:nvPicPr>
          <p:cNvPr id="6" name="Picture 4" descr="The collection's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50000"/>
              <a:alpha val="85000"/>
            </a:schemeClr>
          </a:solidFill>
          <a:ln>
            <a:solidFill>
              <a:schemeClr val="accent5">
                <a:lumMod val="75000"/>
                <a:alpha val="6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81000" y="304800"/>
            <a:ext cx="5638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Z Catalog - Title Searches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04800" y="1447800"/>
            <a:ext cx="4495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sz="2800" dirty="0">
                <a:latin typeface="+mn-lt"/>
              </a:rPr>
              <a:t>Some catalogs treat Title searches as phrase searches within the title, others treat them as keyword searches within various title fields.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For example, a search on “coral reef ecology” retrieves titles such as: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rgbClr val="00CCFF"/>
              </a:buClr>
              <a:buSzPct val="65000"/>
            </a:pPr>
            <a:r>
              <a:rPr kumimoji="0" lang="en-PH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Geological approaches to coral reef ecology</a:t>
            </a:r>
            <a:endParaRPr kumimoji="0" lang="en-US" sz="20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None/>
            </a:pP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Coral reef ecology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rgbClr val="00CCFF"/>
              </a:buClr>
              <a:buSzPct val="65000"/>
            </a:pPr>
            <a:r>
              <a:rPr kumimoji="0" lang="en-PH" sz="200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Results of the Tektite Program ecology of coral reef fishes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Clr>
                <a:srgbClr val="00CCFF"/>
              </a:buClr>
              <a:buSzPct val="65000"/>
            </a:pPr>
            <a:r>
              <a:rPr kumimoji="0" lang="en-PH" sz="200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Ecology and oceanography of the coral-reef tract</a:t>
            </a:r>
            <a:endParaRPr kumimoji="0" lang="en-US" sz="200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pic>
        <p:nvPicPr>
          <p:cNvPr id="7168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914400"/>
            <a:ext cx="3886166" cy="5743575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1026" name="AutoShape 2" descr="The collection's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pic>
        <p:nvPicPr>
          <p:cNvPr id="6" name="Picture 4" descr="The collection's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50000"/>
              <a:alpha val="85000"/>
            </a:schemeClr>
          </a:solidFill>
          <a:ln>
            <a:solidFill>
              <a:schemeClr val="accent5">
                <a:lumMod val="75000"/>
                <a:alpha val="6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04800" y="914400"/>
            <a:ext cx="80803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Z Catalog - Journal Titles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57200" y="2057400"/>
            <a:ext cx="4343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latinLnBrk="0"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lang="en-US" sz="2800" dirty="0">
                <a:latin typeface="+mn-lt"/>
              </a:rPr>
              <a:t>Journal titles are also retrieved through a Title search.</a:t>
            </a:r>
          </a:p>
          <a:p>
            <a:pPr marL="342900" marR="0" lvl="0" indent="-342900" defTabSz="914400" latinLnBrk="0"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lang="en-US" sz="2800" dirty="0">
                <a:latin typeface="+mn-lt"/>
              </a:rPr>
              <a:t>Do not use abbreviated journal titles in the search. 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–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To help translate abbreviations into full titles, try JAS: http://www.abbreviations.com/jas.asp</a:t>
            </a:r>
          </a:p>
        </p:txBody>
      </p:sp>
      <p:pic>
        <p:nvPicPr>
          <p:cNvPr id="7270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1752600"/>
            <a:ext cx="3894773" cy="3729038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1026" name="AutoShape 2" descr="The collection's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pic>
        <p:nvPicPr>
          <p:cNvPr id="6" name="Picture 4" descr="The collection's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50000"/>
              <a:alpha val="85000"/>
            </a:schemeClr>
          </a:solidFill>
          <a:ln>
            <a:solidFill>
              <a:schemeClr val="accent5">
                <a:lumMod val="75000"/>
                <a:alpha val="6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57200" y="533400"/>
            <a:ext cx="808037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Z Catalog – Author Searches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sz="2800" dirty="0" smtClean="0">
                <a:latin typeface="+mn-lt"/>
              </a:rPr>
              <a:t>Use the most unique author surname as your search term.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–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In most catalogs, </a:t>
            </a:r>
            <a:r>
              <a:rPr kumimoji="0" lang="en-US" sz="2800" b="0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Author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searches are treated as keyword searches within the various author fields.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–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Searches that include initials or given (first) names may not succeed.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1026" name="AutoShape 2" descr="The collection's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pic>
        <p:nvPicPr>
          <p:cNvPr id="6" name="Picture 4" descr="The collection's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50000"/>
              <a:alpha val="85000"/>
            </a:schemeClr>
          </a:solidFill>
          <a:ln>
            <a:solidFill>
              <a:schemeClr val="accent5">
                <a:lumMod val="75000"/>
                <a:alpha val="6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609600"/>
            <a:ext cx="80803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Z Catalog – Keyword Search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82625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latinLnBrk="0"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lang="en-US" sz="2800" dirty="0">
                <a:latin typeface="+mn-lt"/>
              </a:rPr>
              <a:t>Select unique words from within the title, series, conference, etc. Keywords can also include ISSNs or ISBNs</a:t>
            </a:r>
            <a:r>
              <a:rPr lang="en-US" sz="2800" dirty="0" smtClean="0">
                <a:latin typeface="+mn-lt"/>
              </a:rPr>
              <a:t>.</a:t>
            </a:r>
          </a:p>
          <a:p>
            <a:pPr marL="342900" marR="0" lvl="0" indent="-342900" defTabSz="914400" latinLnBrk="0"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5000"/>
              <a:tabLst/>
              <a:defRPr/>
            </a:pPr>
            <a:endParaRPr lang="en-US" sz="2800" dirty="0" smtClean="0">
              <a:latin typeface="+mn-lt"/>
            </a:endParaRPr>
          </a:p>
          <a:p>
            <a:pPr marL="342900" marR="0" lvl="0" indent="-342900" defTabSz="914400" latinLnBrk="0"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lang="en-US" sz="2800" dirty="0" smtClean="0">
                <a:latin typeface="+mn-lt"/>
              </a:rPr>
              <a:t>If </a:t>
            </a:r>
            <a:r>
              <a:rPr lang="en-US" sz="2800" dirty="0">
                <a:latin typeface="+mn-lt"/>
              </a:rPr>
              <a:t>you are unable to decipher the complete journal title, use two or three unique words from the title</a:t>
            </a:r>
            <a:r>
              <a:rPr lang="en-US" sz="2800" dirty="0" smtClean="0">
                <a:latin typeface="+mn-lt"/>
              </a:rPr>
              <a:t>.</a:t>
            </a:r>
          </a:p>
          <a:p>
            <a:pPr marL="342900" marR="0" lvl="0" indent="-342900" defTabSz="914400" latinLnBrk="0"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5000"/>
              <a:tabLst/>
              <a:defRPr/>
            </a:pPr>
            <a:endParaRPr lang="en-US" sz="2800" dirty="0" smtClean="0">
              <a:latin typeface="+mn-lt"/>
            </a:endParaRPr>
          </a:p>
          <a:p>
            <a:pPr marL="342900" marR="0" lvl="0" indent="-342900" defTabSz="914400" latinLnBrk="0"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lang="en-US" sz="2800" dirty="0" smtClean="0">
                <a:latin typeface="+mn-lt"/>
              </a:rPr>
              <a:t>Use </a:t>
            </a:r>
            <a:r>
              <a:rPr lang="en-US" sz="2800" dirty="0">
                <a:latin typeface="+mn-lt"/>
              </a:rPr>
              <a:t>for searching a monographic series if it is not found with a Title search.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1026" name="AutoShape 2" descr="The collection's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pic>
        <p:nvPicPr>
          <p:cNvPr id="6" name="Picture 4" descr="The collection's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50000"/>
              <a:alpha val="85000"/>
            </a:schemeClr>
          </a:solidFill>
          <a:ln>
            <a:solidFill>
              <a:schemeClr val="accent5">
                <a:lumMod val="75000"/>
                <a:alpha val="6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685800" y="609600"/>
            <a:ext cx="808037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Z Catalog – Search Results</a:t>
            </a:r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82625" y="1676400"/>
            <a:ext cx="7772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sz="2800" dirty="0">
                <a:latin typeface="+mn-lt"/>
              </a:rPr>
              <a:t>Search results, if any, from the Union List are presented first. </a:t>
            </a:r>
          </a:p>
          <a:p>
            <a:pPr marL="342900" indent="-342900" eaLnBrk="1" hangingPunct="1"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sz="2800" dirty="0">
                <a:latin typeface="+mn-lt"/>
              </a:rPr>
              <a:t>Results from participants’ library catalogs: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In some institutions, the online catalog is a union catalog of many different branch libraries within the institution. When you search these combined catalogs through the Z Catalog, the local holdings information about which branch owns a particular item is not always available. 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Always use the “Check local holdings before requesting” link when the option is offered on the screen.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–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1026" name="AutoShape 2" descr="The collection's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pic>
        <p:nvPicPr>
          <p:cNvPr id="6" name="Picture 4" descr="The collection's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50000"/>
              <a:alpha val="85000"/>
            </a:schemeClr>
          </a:solidFill>
          <a:ln>
            <a:solidFill>
              <a:schemeClr val="accent5">
                <a:lumMod val="75000"/>
                <a:alpha val="6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80803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Z Catalog – Links to E-Pubs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82625" y="16002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latinLnBrk="0"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lang="en-US" sz="2800" dirty="0">
                <a:latin typeface="+mn-lt"/>
              </a:rPr>
              <a:t>If you see a record that contains a hypertext "Link" in the "Electronic Version" field, click on the link to connect to the full-text document, if it is publicly available.</a:t>
            </a:r>
          </a:p>
          <a:p>
            <a:pPr marL="342900" marR="0" lvl="0" indent="-342900" defTabSz="914400" latinLnBrk="0"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lang="en-US" sz="2800" dirty="0">
                <a:latin typeface="+mn-lt"/>
              </a:rPr>
              <a:t>You may want to search using the search interface of owning library’s catalog to determine more information about the item.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Go to the list of Participating Libraries to connect to the owning library’s catalog: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hlinkClick r:id="rId3"/>
              </a:rPr>
              <a:t>http://library.csumb.edu/iamslic/ill/liblist.php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1026" name="AutoShape 2" descr="The collection's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pic>
        <p:nvPicPr>
          <p:cNvPr id="6" name="Picture 4" descr="The collection's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50000"/>
              <a:alpha val="85000"/>
            </a:schemeClr>
          </a:solidFill>
          <a:ln>
            <a:solidFill>
              <a:schemeClr val="accent5">
                <a:lumMod val="75000"/>
                <a:alpha val="6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2625" y="609600"/>
            <a:ext cx="8080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6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Searching the Z Catalog Versus the Union List of Marine &amp; Aquatic Serials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82625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 eaLnBrk="1" hangingPunct="1"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sz="2800" dirty="0">
                <a:latin typeface="+mn-lt"/>
              </a:rPr>
              <a:t>For journal articles, the Union List is your best starting point because you can quickly navigate to a particular journal title to see who owns it. Detailed holdings information is available for each library to verify ownership before initiating an interlibrary loan request.</a:t>
            </a:r>
          </a:p>
          <a:p>
            <a:pPr marL="0" marR="0" lvl="0" indent="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1026" name="AutoShape 2" descr="The collection's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pic>
        <p:nvPicPr>
          <p:cNvPr id="6" name="Picture 4" descr="The collection's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50000"/>
              <a:alpha val="85000"/>
            </a:schemeClr>
          </a:solidFill>
          <a:ln>
            <a:solidFill>
              <a:schemeClr val="accent5">
                <a:lumMod val="75000"/>
                <a:alpha val="6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09600" y="533400"/>
            <a:ext cx="8080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Searching the Z Catalog Versus the Union List of Marine &amp; Aquatic Serials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82625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latinLnBrk="0"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lang="en-US" sz="2800" dirty="0">
                <a:latin typeface="+mn-lt"/>
              </a:rPr>
              <a:t>On the other hand, if you are willing to weed through a list of search results that includes materials other than journals, a search of the Z39.50 Distributed Library will often reveal additional owning libraries for the journal title you’re interested in.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1026" name="AutoShape 2" descr="The collection's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pic>
        <p:nvPicPr>
          <p:cNvPr id="6" name="Picture 4" descr="The collection's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50000"/>
              <a:alpha val="85000"/>
            </a:schemeClr>
          </a:solidFill>
          <a:ln>
            <a:solidFill>
              <a:schemeClr val="accent5">
                <a:lumMod val="75000"/>
                <a:alpha val="6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2625" y="609600"/>
            <a:ext cx="8080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How Can My Library Participate in the Z Catalog?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82625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Library catalogs with Z39.50 server capabilities are invited to participate</a:t>
            </a:r>
          </a:p>
          <a:p>
            <a:pPr marL="0" marR="0" lvl="0" indent="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 eaLnBrk="1" hangingPunct="1"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sz="2800" dirty="0">
                <a:latin typeface="+mn-lt"/>
              </a:rPr>
              <a:t>Contact Steve Watkins by email: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hlinkClick r:id="rId3"/>
              </a:rPr>
              <a:t>steve_watkins@csumb.edu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defTabSz="914400" latinLnBrk="0"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lang="en-US" sz="2800" dirty="0">
                <a:latin typeface="+mn-lt"/>
              </a:rPr>
              <a:t>Provide the following information: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Catalog server IP address or Internet name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	(e.g., 207.62.129.121 or voyager.csumb.edu)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Z39.50 server port number for incoming queries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	(often 210, 7090 for Endeavor, 2200 for SIRSI, etc.) 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Internal database name for Z39.50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	(Voyager, UNICORN, MARION, INNOPAC, etc.)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1026" name="AutoShape 2" descr="The collection's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pic>
        <p:nvPicPr>
          <p:cNvPr id="6" name="Picture 4" descr="The collection's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50000"/>
              <a:alpha val="85000"/>
            </a:schemeClr>
          </a:solidFill>
          <a:ln>
            <a:solidFill>
              <a:schemeClr val="accent5">
                <a:lumMod val="75000"/>
                <a:alpha val="6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2625" y="609600"/>
            <a:ext cx="8080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How Can My Library Participate in the Union List?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All libraries are encouraged to list their holdings, especially unique, local and regional serial publications.</a:t>
            </a:r>
          </a:p>
          <a:p>
            <a:pPr marL="342900" indent="-342900" eaLnBrk="1" hangingPunct="1"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dirty="0">
                <a:latin typeface="+mn-lt"/>
              </a:rPr>
              <a:t>A simple spreadsheet list of your serial titles and holdings may be submitted for addition to the Union List.</a:t>
            </a:r>
          </a:p>
          <a:p>
            <a:pPr marL="342900" indent="-342900" eaLnBrk="1" hangingPunct="1"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dirty="0">
                <a:latin typeface="+mn-lt"/>
              </a:rPr>
              <a:t>Alternately, a set of Web-based forms will let you: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–"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Add your library’s serial holdings to existing records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–"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Enter new journal titles not already in the Union List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–"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Edit or delete your holdings to reflect local changes</a:t>
            </a:r>
          </a:p>
          <a:p>
            <a:pPr marL="342900" marR="0" lvl="0" indent="-342900" defTabSz="914400" latinLnBrk="0"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lang="en-US" dirty="0">
                <a:latin typeface="+mn-lt"/>
              </a:rPr>
              <a:t>Contact Steve Watkins by email for more details: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hlinkClick r:id="rId3"/>
              </a:rPr>
              <a:t>steve_watkins@csumb.edu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1026" name="AutoShape 2" descr="The collection's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pic>
        <p:nvPicPr>
          <p:cNvPr id="6" name="Picture 4" descr="The collection's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50000"/>
              <a:alpha val="85000"/>
            </a:schemeClr>
          </a:solidFill>
          <a:ln>
            <a:solidFill>
              <a:schemeClr val="accent5">
                <a:lumMod val="75000"/>
                <a:alpha val="6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682625" y="1066800"/>
            <a:ext cx="80803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kern="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The IAMSLIC Resource Sharing Program</a:t>
            </a:r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82625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latinLnBrk="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lang="en-US" sz="2800" dirty="0">
                <a:solidFill>
                  <a:schemeClr val="tx1">
                    <a:lumMod val="95000"/>
                  </a:schemeClr>
                </a:solidFill>
                <a:latin typeface="+mn-lt"/>
                <a:cs typeface="Times New Roman" pitchFamily="18" charset="0"/>
              </a:rPr>
              <a:t>IAMSLIC facilitates international resource sharing among aquatic and marine science libraries and information centers.  </a:t>
            </a:r>
          </a:p>
          <a:p>
            <a:pPr marL="342900" marR="0" lvl="0" indent="-342900" defTabSz="914400" latinLnBrk="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lang="en-US" sz="2800" dirty="0">
                <a:solidFill>
                  <a:schemeClr val="tx1">
                    <a:lumMod val="95000"/>
                  </a:schemeClr>
                </a:solidFill>
                <a:latin typeface="+mn-lt"/>
                <a:cs typeface="Times New Roman" pitchFamily="18" charset="0"/>
              </a:rPr>
              <a:t>In this presentation, users will gain information on how to use the Union List of Marine &amp; Aquatic Serials the IASMLIC Z39.50 Distributed Library (the Z catalog) to identify publications at member libraries in order to request them via interlibrary loan.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1026" name="AutoShape 2" descr="The collection's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pic>
        <p:nvPicPr>
          <p:cNvPr id="6" name="Picture 4" descr="The collection's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50000"/>
              <a:alpha val="85000"/>
            </a:schemeClr>
          </a:solidFill>
          <a:ln>
            <a:solidFill>
              <a:schemeClr val="accent5">
                <a:lumMod val="75000"/>
                <a:alpha val="6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682625" y="609600"/>
            <a:ext cx="8080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Where to Get More Information</a:t>
            </a:r>
            <a:endParaRPr kumimoji="0" lang="en-US" sz="44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7"/>
          <p:cNvSpPr txBox="1">
            <a:spLocks noChangeArrowheads="1"/>
          </p:cNvSpPr>
          <p:nvPr/>
        </p:nvSpPr>
        <p:spPr bwMode="auto">
          <a:xfrm>
            <a:off x="6858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sz="2800" dirty="0">
                <a:latin typeface="+mn-lt"/>
              </a:rPr>
              <a:t>For more information about searching the Z Catalog or the Union List, contact the chair of the IAMSLIC Resource Sharing Committee </a:t>
            </a:r>
            <a:r>
              <a:rPr lang="en-US" sz="2800" dirty="0">
                <a:latin typeface="+mn-lt"/>
                <a:hlinkClick r:id="rId3"/>
              </a:rPr>
              <a:t>http://www.iamslic.org/index.php?section=50</a:t>
            </a:r>
            <a:endParaRPr lang="en-US" sz="2800" dirty="0">
              <a:latin typeface="+mn-lt"/>
            </a:endParaRPr>
          </a:p>
          <a:p>
            <a:pPr marL="342900" indent="-342900" eaLnBrk="1" hangingPunct="1"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sz="2800" dirty="0">
                <a:latin typeface="+mn-lt"/>
              </a:rPr>
              <a:t>To find out more about becoming a participa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ting library through either the Z Catalog or the Union List, contact Steve Watkins by email: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4"/>
              </a:rPr>
              <a:t>steve_watkins@csumb.edu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latinLnBrk="0"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lang="en-US" sz="2800" dirty="0">
                <a:latin typeface="+mn-lt"/>
              </a:rPr>
              <a:t>About the IAMSLIC Z39.50 Distributed </a:t>
            </a:r>
            <a:r>
              <a:rPr lang="en-US" sz="2800" dirty="0" smtClean="0">
                <a:latin typeface="+mn-lt"/>
              </a:rPr>
              <a:t>Library: </a:t>
            </a:r>
            <a:r>
              <a:rPr lang="en-US" sz="2800" dirty="0" smtClean="0">
                <a:solidFill>
                  <a:srgbClr val="C00000"/>
                </a:solidFill>
                <a:latin typeface="+mn-lt"/>
                <a:hlinkClick r:id="rId5"/>
              </a:rPr>
              <a:t>http</a:t>
            </a:r>
            <a:r>
              <a:rPr lang="en-US" sz="2800" dirty="0">
                <a:solidFill>
                  <a:srgbClr val="C00000"/>
                </a:solidFill>
                <a:latin typeface="+mn-lt"/>
                <a:hlinkClick r:id="rId5"/>
              </a:rPr>
              <a:t>://library.csumb.edu/iamslic/ill/</a:t>
            </a:r>
            <a:endParaRPr lang="en-US" sz="2800" dirty="0">
              <a:solidFill>
                <a:srgbClr val="C0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1026" name="AutoShape 2" descr="The collection's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pic>
        <p:nvPicPr>
          <p:cNvPr id="6" name="Picture 4" descr="The collection's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50000"/>
              <a:alpha val="85000"/>
            </a:schemeClr>
          </a:solidFill>
          <a:ln>
            <a:solidFill>
              <a:schemeClr val="accent5">
                <a:lumMod val="75000"/>
                <a:alpha val="6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1026" name="AutoShape 2" descr="The collection's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pic>
        <p:nvPicPr>
          <p:cNvPr id="6" name="Picture 4" descr="The collection's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50000"/>
              <a:alpha val="85000"/>
            </a:schemeClr>
          </a:solidFill>
          <a:ln>
            <a:solidFill>
              <a:schemeClr val="accent5">
                <a:lumMod val="75000"/>
                <a:alpha val="6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682625" y="609600"/>
            <a:ext cx="8080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Outline</a:t>
            </a:r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82625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latinLnBrk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lang="en-US" sz="3200" dirty="0">
                <a:latin typeface="+mn-lt"/>
              </a:rPr>
              <a:t>Overview of the Union List of Marine &amp; Aquatic Serials</a:t>
            </a:r>
          </a:p>
          <a:p>
            <a:pPr marL="342900" marR="0" lvl="0" indent="-342900" defTabSz="914400" latinLnBrk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lang="en-US" sz="3200" dirty="0">
                <a:latin typeface="+mn-lt"/>
              </a:rPr>
              <a:t>Overview of the Z Catalog</a:t>
            </a:r>
          </a:p>
          <a:p>
            <a:pPr marL="342900" marR="0" lvl="0" indent="-342900" defTabSz="914400" latinLnBrk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lang="en-US" sz="3200" dirty="0">
                <a:latin typeface="+mn-lt"/>
              </a:rPr>
              <a:t>Searching the Z Catalog Versus the Union List</a:t>
            </a:r>
          </a:p>
          <a:p>
            <a:pPr marL="342900" marR="0" lvl="0" indent="-342900" defTabSz="914400" latinLnBrk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lang="en-US" sz="3200" dirty="0">
                <a:latin typeface="+mn-lt"/>
              </a:rPr>
              <a:t>How to Participate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1026" name="AutoShape 2" descr="The collection's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pic>
        <p:nvPicPr>
          <p:cNvPr id="6" name="Picture 4" descr="The collection's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50000"/>
              <a:alpha val="85000"/>
            </a:schemeClr>
          </a:solidFill>
          <a:ln>
            <a:solidFill>
              <a:schemeClr val="accent5">
                <a:lumMod val="75000"/>
                <a:alpha val="6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914400" y="609600"/>
            <a:ext cx="7318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The Union List of Marine &amp; Aquatic Serials</a:t>
            </a:r>
            <a:endParaRPr kumimoji="0" lang="en-PH" sz="36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65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1752600"/>
            <a:ext cx="5324475" cy="4791075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1026" name="AutoShape 2" descr="The collection's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pic>
        <p:nvPicPr>
          <p:cNvPr id="6" name="Picture 4" descr="The collection's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50000"/>
              <a:alpha val="85000"/>
            </a:schemeClr>
          </a:solidFill>
          <a:ln>
            <a:solidFill>
              <a:schemeClr val="accent5">
                <a:lumMod val="75000"/>
                <a:alpha val="6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762000" y="685800"/>
            <a:ext cx="8080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The Union List of Marine &amp; Aquatic Serials</a:t>
            </a:r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82625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What’s included?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The Union List contains detailed holding information for more than 15,000 serial titles, largely from libraries that do not have online catalogs that can be searched via Z39.50.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The Union List is included as one of the searchable resources when you search the Z Catalog, but it may also be searched separately: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hlinkClick r:id="rId3"/>
              </a:rPr>
              <a:t>http://library.csumb.edu/iamslic/unionlist/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Several regional lists of serials are also available.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1026" name="AutoShape 2" descr="The collection's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pic>
        <p:nvPicPr>
          <p:cNvPr id="6" name="Picture 4" descr="The collection's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50000"/>
              <a:alpha val="85000"/>
            </a:schemeClr>
          </a:solidFill>
          <a:ln>
            <a:solidFill>
              <a:schemeClr val="accent5">
                <a:lumMod val="75000"/>
                <a:alpha val="6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682625" y="609600"/>
            <a:ext cx="8080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The Z Catalog</a:t>
            </a:r>
            <a:endParaRPr kumimoji="0" lang="en-PH" sz="36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75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1988" y="2319338"/>
            <a:ext cx="7818437" cy="2219325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1026" name="AutoShape 2" descr="The collection's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pic>
        <p:nvPicPr>
          <p:cNvPr id="6" name="Picture 4" descr="The collection's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50000"/>
              <a:alpha val="85000"/>
            </a:schemeClr>
          </a:solidFill>
          <a:ln>
            <a:solidFill>
              <a:schemeClr val="accent5">
                <a:lumMod val="75000"/>
                <a:alpha val="6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81000" y="609600"/>
            <a:ext cx="3733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The Z Catalog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57200" y="1828800"/>
            <a:ext cx="3733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defTabSz="914400" latinLnBrk="0"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lang="en-US" sz="2800" dirty="0" smtClean="0">
                <a:latin typeface="+mn-lt"/>
              </a:rPr>
              <a:t>Simultaneously searches the online catalogs of each participating institution via Z39.50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–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all records within the catalog including monographs and serials (print and/or electronic)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pic>
        <p:nvPicPr>
          <p:cNvPr id="686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457200"/>
            <a:ext cx="4070933" cy="6182635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1026" name="AutoShape 2" descr="The collection's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pic>
        <p:nvPicPr>
          <p:cNvPr id="6" name="Picture 4" descr="The collection's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50000"/>
              <a:alpha val="85000"/>
            </a:schemeClr>
          </a:solidFill>
          <a:ln>
            <a:solidFill>
              <a:schemeClr val="accent5">
                <a:lumMod val="75000"/>
                <a:alpha val="6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81000" y="609600"/>
            <a:ext cx="3733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The Z Catalog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33400" y="1600200"/>
            <a:ext cx="3505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lnSpc>
                <a:spcPct val="7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lang="en-US" sz="2800" dirty="0" smtClean="0">
                <a:latin typeface="+mn-lt"/>
              </a:rPr>
              <a:t>Also retrieves serials holdings from the Union List of Marine &amp; Aquatic Serials</a:t>
            </a:r>
          </a:p>
        </p:txBody>
      </p:sp>
      <p:pic>
        <p:nvPicPr>
          <p:cNvPr id="696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381000"/>
            <a:ext cx="4953000" cy="6139576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1026" name="AutoShape 2" descr="The collection's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PH"/>
          </a:p>
        </p:txBody>
      </p:sp>
      <p:pic>
        <p:nvPicPr>
          <p:cNvPr id="6" name="Picture 4" descr="The collection's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50000"/>
              <a:alpha val="85000"/>
            </a:schemeClr>
          </a:solidFill>
          <a:ln>
            <a:solidFill>
              <a:schemeClr val="accent5">
                <a:lumMod val="75000"/>
                <a:alpha val="6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Z Catalog Search Options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6"/>
          <p:cNvSpPr txBox="1">
            <a:spLocks/>
          </p:cNvSpPr>
          <p:nvPr/>
        </p:nvSpPr>
        <p:spPr>
          <a:xfrm>
            <a:off x="609600" y="1905000"/>
            <a:ext cx="4040188" cy="2895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Search options include: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Title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Keyword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Author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tabLst/>
              <a:defRPr/>
            </a:pPr>
            <a:endParaRPr kumimoji="0" lang="en-PH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066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2438400"/>
            <a:ext cx="4426470" cy="14478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ining">
  <a:themeElements>
    <a:clrScheme name="Train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CCFF"/>
      </a:accent1>
      <a:accent2>
        <a:srgbClr val="FFFF00"/>
      </a:accent2>
      <a:accent3>
        <a:srgbClr val="AAAAFF"/>
      </a:accent3>
      <a:accent4>
        <a:srgbClr val="DADADA"/>
      </a:accent4>
      <a:accent5>
        <a:srgbClr val="AAE2FF"/>
      </a:accent5>
      <a:accent6>
        <a:srgbClr val="E7E700"/>
      </a:accent6>
      <a:hlink>
        <a:srgbClr val="FF0033"/>
      </a:hlink>
      <a:folHlink>
        <a:srgbClr val="3366FF"/>
      </a:folHlink>
    </a:clrScheme>
    <a:fontScheme name="Train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rain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CCFF"/>
        </a:accent1>
        <a:accent2>
          <a:srgbClr val="FFFF00"/>
        </a:accent2>
        <a:accent3>
          <a:srgbClr val="AAAAFF"/>
        </a:accent3>
        <a:accent4>
          <a:srgbClr val="DADADA"/>
        </a:accent4>
        <a:accent5>
          <a:srgbClr val="AAE2FF"/>
        </a:accent5>
        <a:accent6>
          <a:srgbClr val="E7E700"/>
        </a:accent6>
        <a:hlink>
          <a:srgbClr val="FF0033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00CCCC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00B9B9"/>
        </a:accent6>
        <a:hlink>
          <a:srgbClr val="CC99FF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FFFF0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E7E700"/>
        </a:accent6>
        <a:hlink>
          <a:srgbClr val="6600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FFFF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E7E700"/>
        </a:accent6>
        <a:hlink>
          <a:srgbClr val="CC0000"/>
        </a:hlink>
        <a:folHlink>
          <a:srgbClr val="CC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1018</TotalTime>
  <Words>934</Words>
  <Application>Microsoft Office PowerPoint</Application>
  <PresentationFormat>On-screen Show (4:3)</PresentationFormat>
  <Paragraphs>89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Training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DARYL</dc:creator>
  <cp:lastModifiedBy>hp</cp:lastModifiedBy>
  <cp:revision>100</cp:revision>
  <cp:lastPrinted>1601-01-01T00:00:00Z</cp:lastPrinted>
  <dcterms:created xsi:type="dcterms:W3CDTF">1601-01-01T00:00:00Z</dcterms:created>
  <dcterms:modified xsi:type="dcterms:W3CDTF">2014-03-26T03:31:28Z</dcterms:modified>
</cp:coreProperties>
</file>